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3" r:id="rId2"/>
    <p:sldId id="333" r:id="rId3"/>
    <p:sldId id="342" r:id="rId4"/>
    <p:sldId id="345" r:id="rId5"/>
    <p:sldId id="348" r:id="rId6"/>
    <p:sldId id="353" r:id="rId7"/>
    <p:sldId id="354" r:id="rId8"/>
    <p:sldId id="331" r:id="rId9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11DCC-0541-400D-8351-F6F79E70FA27}" v="126" dt="2022-01-26T10:19:11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85505" autoAdjust="0"/>
  </p:normalViewPr>
  <p:slideViewPr>
    <p:cSldViewPr snapToGrid="0" showGuides="1">
      <p:cViewPr varScale="1">
        <p:scale>
          <a:sx n="114" d="100"/>
          <a:sy n="114" d="100"/>
        </p:scale>
        <p:origin x="48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2FAAC-D41C-493E-B416-F8091D36F29E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68DA-5C39-48BB-91FA-067002E3C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8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68DA-5C39-48BB-91FA-067002E3C3B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3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DC7B6A-67DC-44F6-9D5C-2F567B37C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r="612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E6276-A663-4071-A8F0-EFA25D4D90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338319"/>
            <a:ext cx="9144000" cy="11528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5927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F2C9EF-E6E6-4092-866A-639AC5667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1315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AD00DB1-36CE-48AD-B09F-506EBB276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37919"/>
            <a:ext cx="6085840" cy="11528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4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E1A254-7D66-4D74-B49B-F3FC29E3F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720" y="305353"/>
            <a:ext cx="10515600" cy="77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10515600" cy="4095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615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E1A254-7D66-4D74-B49B-F3FC29E3F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720" y="305353"/>
            <a:ext cx="10515600" cy="774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7D1C3D-7AD6-41A0-94C1-DD196061F9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14161" y="1512571"/>
            <a:ext cx="4201159" cy="409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BD076B9D-0933-4DD5-B627-8539F83273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6070600" cy="4095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282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410FCB-C108-42B8-A8F6-FEB133B53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144918"/>
            <a:ext cx="10383520" cy="729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10515600" cy="4431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534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410FCB-C108-42B8-A8F6-FEB133B53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144918"/>
            <a:ext cx="10383520" cy="729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10515600" cy="4431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91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410FCB-C108-42B8-A8F6-FEB133B53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9F33E-6163-4F72-B58F-47C05BE69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144918"/>
            <a:ext cx="10383520" cy="729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DCB6F36-274B-4D02-9B37-EB1C44D13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" y="1512570"/>
            <a:ext cx="5948680" cy="44310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9B6D1ECE-0346-4092-BD21-001103E07A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14160" y="1512570"/>
            <a:ext cx="5013959" cy="4431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9A81F9-E987-445D-ACC9-698C4361CF62}"/>
              </a:ext>
            </a:extLst>
          </p:cNvPr>
          <p:cNvSpPr/>
          <p:nvPr userDrawn="1"/>
        </p:nvSpPr>
        <p:spPr>
          <a:xfrm>
            <a:off x="0" y="1019490"/>
            <a:ext cx="12192000" cy="5310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3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90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7" r:id="rId5"/>
    <p:sldLayoutId id="2147483668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A75840D-6EC5-42EE-AA42-371A48824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24400"/>
            <a:ext cx="12192000" cy="766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ru-RU" sz="2800" dirty="0">
                <a:latin typeface="Roboto"/>
              </a:rPr>
            </a:br>
            <a:endParaRPr lang="ru-RU" sz="2800" dirty="0">
              <a:latin typeface="Roboto"/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CC723773-0668-4268-978A-FFBD1A92C3FB}"/>
              </a:ext>
            </a:extLst>
          </p:cNvPr>
          <p:cNvSpPr txBox="1">
            <a:spLocks/>
          </p:cNvSpPr>
          <p:nvPr/>
        </p:nvSpPr>
        <p:spPr>
          <a:xfrm>
            <a:off x="396240" y="6262687"/>
            <a:ext cx="11795759" cy="5953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endParaRPr lang="ru-RU" sz="1600" dirty="0">
              <a:latin typeface="Roboto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2794ED77-90FE-4425-99F3-682B57D89659}"/>
              </a:ext>
            </a:extLst>
          </p:cNvPr>
          <p:cNvSpPr txBox="1">
            <a:spLocks/>
          </p:cNvSpPr>
          <p:nvPr/>
        </p:nvSpPr>
        <p:spPr>
          <a:xfrm>
            <a:off x="198120" y="4257778"/>
            <a:ext cx="11795759" cy="191120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400" dirty="0">
                <a:latin typeface="Roboto"/>
              </a:rPr>
              <a:t>План-конспект тренировочного занятия</a:t>
            </a:r>
          </a:p>
          <a:p>
            <a:endParaRPr lang="ru-RU" dirty="0">
              <a:solidFill>
                <a:srgbClr val="FFFF00"/>
              </a:solidFill>
              <a:latin typeface="Roboto"/>
            </a:endParaRPr>
          </a:p>
        </p:txBody>
      </p:sp>
      <p:pic>
        <p:nvPicPr>
          <p:cNvPr id="7" name="Picture 2" descr="C:\Users\Палыч\Downloads\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591" y="1310185"/>
            <a:ext cx="2906973" cy="3138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93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576E6EF8-AE99-445C-AA37-9CD9FA084205}"/>
              </a:ext>
            </a:extLst>
          </p:cNvPr>
          <p:cNvSpPr txBox="1">
            <a:spLocks/>
          </p:cNvSpPr>
          <p:nvPr/>
        </p:nvSpPr>
        <p:spPr>
          <a:xfrm>
            <a:off x="406181" y="1341652"/>
            <a:ext cx="11232572" cy="477637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>
              <a:solidFill>
                <a:schemeClr val="tx1"/>
              </a:solidFill>
              <a:latin typeface="Roboto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>
              <a:solidFill>
                <a:schemeClr val="tx1"/>
              </a:solidFill>
              <a:latin typeface="Roboto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информация ТЗ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195F5A-DB1F-4455-82A5-3416E2E06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285695"/>
              </p:ext>
            </p:extLst>
          </p:nvPr>
        </p:nvGraphicFramePr>
        <p:xfrm>
          <a:off x="406181" y="4154557"/>
          <a:ext cx="11570468" cy="19735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45479">
                  <a:extLst>
                    <a:ext uri="{9D8B030D-6E8A-4147-A177-3AD203B41FA5}">
                      <a16:colId xmlns:a16="http://schemas.microsoft.com/office/drawing/2014/main" val="1730030426"/>
                    </a:ext>
                  </a:extLst>
                </a:gridCol>
                <a:gridCol w="882699">
                  <a:extLst>
                    <a:ext uri="{9D8B030D-6E8A-4147-A177-3AD203B41FA5}">
                      <a16:colId xmlns:a16="http://schemas.microsoft.com/office/drawing/2014/main" val="226126327"/>
                    </a:ext>
                  </a:extLst>
                </a:gridCol>
                <a:gridCol w="1963508">
                  <a:extLst>
                    <a:ext uri="{9D8B030D-6E8A-4147-A177-3AD203B41FA5}">
                      <a16:colId xmlns:a16="http://schemas.microsoft.com/office/drawing/2014/main" val="2565962417"/>
                    </a:ext>
                  </a:extLst>
                </a:gridCol>
                <a:gridCol w="982489">
                  <a:extLst>
                    <a:ext uri="{9D8B030D-6E8A-4147-A177-3AD203B41FA5}">
                      <a16:colId xmlns:a16="http://schemas.microsoft.com/office/drawing/2014/main" val="2482751700"/>
                    </a:ext>
                  </a:extLst>
                </a:gridCol>
                <a:gridCol w="982489">
                  <a:extLst>
                    <a:ext uri="{9D8B030D-6E8A-4147-A177-3AD203B41FA5}">
                      <a16:colId xmlns:a16="http://schemas.microsoft.com/office/drawing/2014/main" val="1378083053"/>
                    </a:ext>
                  </a:extLst>
                </a:gridCol>
                <a:gridCol w="1963508">
                  <a:extLst>
                    <a:ext uri="{9D8B030D-6E8A-4147-A177-3AD203B41FA5}">
                      <a16:colId xmlns:a16="http://schemas.microsoft.com/office/drawing/2014/main" val="2876416634"/>
                    </a:ext>
                  </a:extLst>
                </a:gridCol>
                <a:gridCol w="883432">
                  <a:extLst>
                    <a:ext uri="{9D8B030D-6E8A-4147-A177-3AD203B41FA5}">
                      <a16:colId xmlns:a16="http://schemas.microsoft.com/office/drawing/2014/main" val="1308976262"/>
                    </a:ext>
                  </a:extLst>
                </a:gridCol>
                <a:gridCol w="883432">
                  <a:extLst>
                    <a:ext uri="{9D8B030D-6E8A-4147-A177-3AD203B41FA5}">
                      <a16:colId xmlns:a16="http://schemas.microsoft.com/office/drawing/2014/main" val="337097704"/>
                    </a:ext>
                  </a:extLst>
                </a:gridCol>
                <a:gridCol w="883432">
                  <a:extLst>
                    <a:ext uri="{9D8B030D-6E8A-4147-A177-3AD203B41FA5}">
                      <a16:colId xmlns:a16="http://schemas.microsoft.com/office/drawing/2014/main" val="1689908927"/>
                    </a:ext>
                  </a:extLst>
                </a:gridCol>
              </a:tblGrid>
              <a:tr h="709030">
                <a:tc rowSpan="2">
                  <a:txBody>
                    <a:bodyPr/>
                    <a:lstStyle/>
                    <a:p>
                      <a:pPr marL="716280" marR="70866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Этап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4770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Возраст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2080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Команда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(группа)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0700" marR="356870" indent="-147955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r>
                        <a:rPr lang="ru-RU" sz="1600" b="0" spc="-3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игроков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31750" indent="-889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Продолжительность</a:t>
                      </a:r>
                    </a:p>
                    <a:p>
                      <a:pPr marL="70485" marR="635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(фактическая)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9705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Соотношение</a:t>
                      </a:r>
                      <a:r>
                        <a:rPr lang="ru-RU" sz="16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частей</a:t>
                      </a:r>
                      <a:r>
                        <a:rPr lang="ru-RU" sz="16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ТЗ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14236"/>
                  </a:ext>
                </a:extLst>
              </a:tr>
              <a:tr h="420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Вратарей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Полевых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П.Ч.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О.Ч.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855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З.Ч.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59253"/>
                  </a:ext>
                </a:extLst>
              </a:tr>
              <a:tr h="84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U-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г.р.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Самсон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120 мин.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85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67779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B3A1CB1-E7AA-4E98-B141-E9D7014D3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53370"/>
              </p:ext>
            </p:extLst>
          </p:nvPr>
        </p:nvGraphicFramePr>
        <p:xfrm>
          <a:off x="406182" y="1331582"/>
          <a:ext cx="11570470" cy="24055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45479">
                  <a:extLst>
                    <a:ext uri="{9D8B030D-6E8A-4147-A177-3AD203B41FA5}">
                      <a16:colId xmlns:a16="http://schemas.microsoft.com/office/drawing/2014/main" val="1730030426"/>
                    </a:ext>
                  </a:extLst>
                </a:gridCol>
                <a:gridCol w="882701">
                  <a:extLst>
                    <a:ext uri="{9D8B030D-6E8A-4147-A177-3AD203B41FA5}">
                      <a16:colId xmlns:a16="http://schemas.microsoft.com/office/drawing/2014/main" val="226126327"/>
                    </a:ext>
                  </a:extLst>
                </a:gridCol>
                <a:gridCol w="1963508">
                  <a:extLst>
                    <a:ext uri="{9D8B030D-6E8A-4147-A177-3AD203B41FA5}">
                      <a16:colId xmlns:a16="http://schemas.microsoft.com/office/drawing/2014/main" val="2565962417"/>
                    </a:ext>
                  </a:extLst>
                </a:gridCol>
                <a:gridCol w="1191773">
                  <a:extLst>
                    <a:ext uri="{9D8B030D-6E8A-4147-A177-3AD203B41FA5}">
                      <a16:colId xmlns:a16="http://schemas.microsoft.com/office/drawing/2014/main" val="2482751700"/>
                    </a:ext>
                  </a:extLst>
                </a:gridCol>
                <a:gridCol w="2574235">
                  <a:extLst>
                    <a:ext uri="{9D8B030D-6E8A-4147-A177-3AD203B41FA5}">
                      <a16:colId xmlns:a16="http://schemas.microsoft.com/office/drawing/2014/main" val="2876416634"/>
                    </a:ext>
                  </a:extLst>
                </a:gridCol>
                <a:gridCol w="2812774">
                  <a:extLst>
                    <a:ext uri="{9D8B030D-6E8A-4147-A177-3AD203B41FA5}">
                      <a16:colId xmlns:a16="http://schemas.microsoft.com/office/drawing/2014/main" val="1308976262"/>
                    </a:ext>
                  </a:extLst>
                </a:gridCol>
              </a:tblGrid>
              <a:tr h="1241944">
                <a:tc>
                  <a:txBody>
                    <a:bodyPr/>
                    <a:lstStyle/>
                    <a:p>
                      <a:pPr marL="716280" marR="70866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тренер/ Пом.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Дата/ время/ день недели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занятия </a:t>
                      </a:r>
                    </a:p>
                    <a:p>
                      <a:pPr marL="13208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.,ком.)</a:t>
                      </a:r>
                    </a:p>
                    <a:p>
                      <a:pPr marL="13208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3208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0700" marR="356870" indent="-147955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</a:p>
                    <a:p>
                      <a:pPr marL="520700" marR="356870" indent="-147955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поля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indent="-8890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Задача/и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7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Инвентарь, оборудование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314236"/>
                  </a:ext>
                </a:extLst>
              </a:tr>
              <a:tr h="1163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 АС.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.2024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19.00 – 21.00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Групповое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Практическое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60х40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buFontTx/>
                        <a:buNone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Обучить индивидуальным  и  групповым ТТД в атаке и обороне, при сохранение мяча (зона №2).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Мяч №5 (16 шт.),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ворота 2х5 (2 шт.), манишки (22 шт.), фишки (10 шт.), конуса (10 шт.)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677799"/>
                  </a:ext>
                </a:extLst>
              </a:tr>
            </a:tbl>
          </a:graphicData>
        </a:graphic>
      </p:graphicFrame>
      <p:pic>
        <p:nvPicPr>
          <p:cNvPr id="6" name="Рисунок 5" descr="СШОР - 1 Московского райо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587" y="209006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Палыч\Downloads\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774" y="204717"/>
            <a:ext cx="996286" cy="777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62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/>
            <a:r>
              <a:rPr lang="ru-RU" sz="1200" dirty="0"/>
              <a:t>     </a:t>
            </a:r>
          </a:p>
          <a:p>
            <a:pPr marL="342900" indent="-342900"/>
            <a:r>
              <a:rPr lang="ru-RU" sz="1200" dirty="0"/>
              <a:t>          </a:t>
            </a:r>
            <a:endParaRPr lang="fr-FR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/>
              <a:t>Построение команды.</a:t>
            </a:r>
          </a:p>
          <a:p>
            <a:r>
              <a:rPr lang="ru-RU" b="1" dirty="0"/>
              <a:t>Дозировка</a:t>
            </a:r>
            <a:r>
              <a:rPr lang="en-US" b="1" dirty="0"/>
              <a:t>:</a:t>
            </a:r>
            <a:r>
              <a:rPr lang="ru-RU" b="1" dirty="0"/>
              <a:t> </a:t>
            </a:r>
            <a:r>
              <a:rPr lang="ru-RU" dirty="0"/>
              <a:t>5 мин.</a:t>
            </a:r>
          </a:p>
          <a:p>
            <a:r>
              <a:rPr lang="ru-RU" b="1" dirty="0"/>
              <a:t>Организация упражнения</a:t>
            </a:r>
            <a:r>
              <a:rPr lang="en-US" b="1" dirty="0"/>
              <a:t>:</a:t>
            </a:r>
            <a:endParaRPr lang="ru-RU" b="1" dirty="0"/>
          </a:p>
          <a:p>
            <a:r>
              <a:rPr lang="ru-RU" dirty="0"/>
              <a:t>Построение команды в одну шеренгу.</a:t>
            </a:r>
          </a:p>
          <a:p>
            <a:r>
              <a:rPr lang="ru-RU" b="1" dirty="0"/>
              <a:t>Описание упражнения</a:t>
            </a:r>
            <a:r>
              <a:rPr lang="fr-FR" b="1" dirty="0"/>
              <a:t>: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dirty="0"/>
              <a:t>Задачи тренировки</a:t>
            </a:r>
          </a:p>
          <a:p>
            <a:pPr marL="342900" indent="-342900">
              <a:buAutoNum type="arabicPeriod"/>
            </a:pPr>
            <a:r>
              <a:rPr lang="ru-RU" dirty="0"/>
              <a:t>Создание правильного настроя на тренировку</a:t>
            </a:r>
          </a:p>
          <a:p>
            <a:endParaRPr lang="fr-FR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Подготовительная часть  </a:t>
            </a:r>
          </a:p>
        </p:txBody>
      </p:sp>
      <p:pic>
        <p:nvPicPr>
          <p:cNvPr id="10" name="Рисунок 9" descr="СШОР - 1 Московского райо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587" y="209006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2162" y="2135097"/>
          <a:ext cx="5559080" cy="2837593"/>
        </p:xfrm>
        <a:graphic>
          <a:graphicData uri="http://schemas.openxmlformats.org/drawingml/2006/table">
            <a:tbl>
              <a:tblPr/>
              <a:tblGrid>
                <a:gridCol w="156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Вратари</a:t>
                      </a: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Защитники</a:t>
                      </a: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Центральные полузащитники</a:t>
                      </a: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Крайние полузащитники</a:t>
                      </a: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Нападающие</a:t>
                      </a: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Травмированные</a:t>
                      </a: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31" marR="55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Picture 2" descr="C:\Users\Палыч\Downloads\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774" y="204717"/>
            <a:ext cx="996286" cy="777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75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/>
              <a:t>Разминка (ОРУ).</a:t>
            </a:r>
          </a:p>
          <a:p>
            <a:r>
              <a:rPr lang="ru-RU" b="1" dirty="0"/>
              <a:t>Дозировка</a:t>
            </a:r>
            <a:r>
              <a:rPr lang="en-US" b="1" dirty="0"/>
              <a:t>:</a:t>
            </a:r>
            <a:r>
              <a:rPr lang="ru-RU" b="1" dirty="0"/>
              <a:t> </a:t>
            </a:r>
            <a:r>
              <a:rPr lang="ru-RU" dirty="0"/>
              <a:t>10 мин.</a:t>
            </a:r>
            <a:endParaRPr lang="ru-RU" b="1" dirty="0"/>
          </a:p>
          <a:p>
            <a:r>
              <a:rPr lang="ru-RU" b="1" dirty="0"/>
              <a:t>Организация упражнения</a:t>
            </a:r>
            <a:r>
              <a:rPr lang="en-US" b="1" dirty="0"/>
              <a:t>:</a:t>
            </a:r>
            <a:endParaRPr lang="ru-RU" b="1" dirty="0"/>
          </a:p>
          <a:p>
            <a:pPr marL="342900" indent="-342900"/>
            <a:r>
              <a:rPr lang="ru-RU" dirty="0"/>
              <a:t>Занимающиеся делятся на две колонны по 10 человек. Вратари проводят самостоятельную разминку. </a:t>
            </a:r>
          </a:p>
          <a:p>
            <a:r>
              <a:rPr lang="ru-RU" b="1" dirty="0"/>
              <a:t>Описание упражнения</a:t>
            </a:r>
            <a:r>
              <a:rPr lang="fr-FR" b="1" dirty="0"/>
              <a:t>: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dirty="0"/>
              <a:t>Лёгкий бег</a:t>
            </a:r>
          </a:p>
          <a:p>
            <a:pPr marL="342900" indent="-342900">
              <a:buAutoNum type="arabicPeriod"/>
            </a:pPr>
            <a:r>
              <a:rPr lang="ru-RU" dirty="0"/>
              <a:t>Беговые упр. </a:t>
            </a:r>
          </a:p>
          <a:p>
            <a:pPr marL="342900" indent="-342900">
              <a:buAutoNum type="arabicPeriod"/>
            </a:pPr>
            <a:r>
              <a:rPr lang="ru-RU" dirty="0"/>
              <a:t>Стретчинг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fr-FR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Подготовительная часть  </a:t>
            </a:r>
          </a:p>
        </p:txBody>
      </p:sp>
      <p:pic>
        <p:nvPicPr>
          <p:cNvPr id="9" name="Рисунок 8" descr="СШОР - 1 Московского райо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587" y="209006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3" y="1267097"/>
            <a:ext cx="5682343" cy="48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Палыч\Downloads\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774" y="204717"/>
            <a:ext cx="996286" cy="777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377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/>
              <a:t>Технический комплекс.</a:t>
            </a:r>
          </a:p>
          <a:p>
            <a:r>
              <a:rPr lang="ru-RU" sz="1600" b="1" dirty="0"/>
              <a:t>Дозировка</a:t>
            </a:r>
            <a:r>
              <a:rPr lang="en-US" sz="1600" b="1" dirty="0"/>
              <a:t>:</a:t>
            </a:r>
            <a:r>
              <a:rPr lang="ru-RU" sz="1600" b="1" dirty="0"/>
              <a:t> </a:t>
            </a:r>
            <a:r>
              <a:rPr lang="ru-RU" sz="1600" dirty="0"/>
              <a:t>3х5 мин. (15 мин.) </a:t>
            </a:r>
          </a:p>
          <a:p>
            <a:r>
              <a:rPr lang="ru-RU" sz="1600" b="1" dirty="0"/>
              <a:t>Организация упражнения</a:t>
            </a:r>
            <a:r>
              <a:rPr lang="en-US" sz="1600" b="1" dirty="0"/>
              <a:t>:</a:t>
            </a:r>
            <a:endParaRPr lang="ru-RU" sz="1600" b="1" dirty="0"/>
          </a:p>
          <a:p>
            <a:r>
              <a:rPr lang="ru-RU" sz="1600" dirty="0"/>
              <a:t>Занимающиеся делятся на 2 группы по 8 человек. Поле 20х18 метров.</a:t>
            </a:r>
            <a:endParaRPr lang="ru-RU" sz="1600" b="1" dirty="0"/>
          </a:p>
          <a:p>
            <a:r>
              <a:rPr lang="ru-RU" sz="1600" b="1" dirty="0"/>
              <a:t>Описание упражнения</a:t>
            </a:r>
            <a:r>
              <a:rPr lang="fr-FR" sz="1600" b="1" dirty="0"/>
              <a:t>:</a:t>
            </a:r>
            <a:endParaRPr lang="ru-RU" sz="1600" b="1" dirty="0"/>
          </a:p>
          <a:p>
            <a:r>
              <a:rPr lang="ru-RU" sz="1600" dirty="0"/>
              <a:t>Создания центра ромба и игра на третьего.</a:t>
            </a:r>
          </a:p>
          <a:p>
            <a:endParaRPr lang="ru-RU" sz="1600" b="1" dirty="0"/>
          </a:p>
          <a:p>
            <a:endParaRPr lang="ru-RU" sz="1600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fr-FR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часть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80" y="1243202"/>
            <a:ext cx="5718743" cy="48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Палыч\Downloads\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774" y="204717"/>
            <a:ext cx="996286" cy="777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377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/>
              <a:t>Ситуация игры 6х6+1 с коридорами.</a:t>
            </a:r>
          </a:p>
          <a:p>
            <a:r>
              <a:rPr lang="ru-RU" b="1" dirty="0"/>
              <a:t>Дозировка</a:t>
            </a:r>
            <a:r>
              <a:rPr lang="en-US" b="1" dirty="0"/>
              <a:t>:</a:t>
            </a:r>
            <a:r>
              <a:rPr lang="ru-RU" b="1" dirty="0"/>
              <a:t> </a:t>
            </a:r>
            <a:r>
              <a:rPr lang="ru-RU" dirty="0"/>
              <a:t>3х15 мин. (45 мин.) </a:t>
            </a:r>
          </a:p>
          <a:p>
            <a:r>
              <a:rPr lang="ru-RU" b="1" dirty="0"/>
              <a:t>Организация упражнения</a:t>
            </a:r>
            <a:r>
              <a:rPr lang="en-US" b="1" dirty="0"/>
              <a:t>:</a:t>
            </a:r>
            <a:endParaRPr lang="ru-RU" b="1" dirty="0"/>
          </a:p>
          <a:p>
            <a:r>
              <a:rPr lang="ru-RU" dirty="0"/>
              <a:t>Занимающиеся разбиты на 2 команды по 6 игрока и 1 «джокер». Поле 50х40 метров.</a:t>
            </a:r>
            <a:endParaRPr lang="ru-RU" b="1" dirty="0"/>
          </a:p>
          <a:p>
            <a:r>
              <a:rPr lang="ru-RU" b="1" dirty="0"/>
              <a:t>Описание упражнения</a:t>
            </a:r>
            <a:r>
              <a:rPr lang="fr-FR" b="1" dirty="0"/>
              <a:t>:</a:t>
            </a:r>
            <a:endParaRPr lang="ru-RU" b="1" dirty="0"/>
          </a:p>
          <a:p>
            <a:r>
              <a:rPr lang="ru-RU" dirty="0"/>
              <a:t>Ситуация игры 7х6, взятия коридоров.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dirty="0"/>
              <a:t>найти чистый коридор в атаке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искать игровые ситуации 2х1, 1х1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приоритет игры вперёд, а не назад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быстрые решения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переходные фазы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нужно делать рывки, чтобы расставиться и закладывать привычку выходить из зоны отбора и накрывать игроков при потери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искать свободного игрока и стягивать соперника на себя</a:t>
            </a:r>
          </a:p>
          <a:p>
            <a:endParaRPr lang="ru-RU" sz="1600" dirty="0"/>
          </a:p>
          <a:p>
            <a:endParaRPr lang="ru-RU" sz="1200" dirty="0"/>
          </a:p>
          <a:p>
            <a:endParaRPr lang="ru-RU" sz="1200" b="1" dirty="0"/>
          </a:p>
          <a:p>
            <a:endParaRPr lang="ru-RU" sz="9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часть  </a:t>
            </a:r>
          </a:p>
        </p:txBody>
      </p:sp>
      <p:pic>
        <p:nvPicPr>
          <p:cNvPr id="9" name="Рисунок 8" descr="СШОР - 1 Московского райо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587" y="209006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39" y="1272630"/>
            <a:ext cx="5663442" cy="485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Палыч\Downloads\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774" y="204717"/>
            <a:ext cx="996286" cy="777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54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08279" y="1221955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b="1" dirty="0"/>
              <a:t>Игра 8х8.</a:t>
            </a:r>
          </a:p>
          <a:p>
            <a:r>
              <a:rPr lang="ru-RU" sz="1600" b="1" dirty="0"/>
              <a:t>Дозировка</a:t>
            </a:r>
            <a:r>
              <a:rPr lang="en-US" sz="1600" b="1" dirty="0"/>
              <a:t>:</a:t>
            </a:r>
            <a:r>
              <a:rPr lang="ru-RU" sz="1600" b="1" dirty="0"/>
              <a:t> 2</a:t>
            </a:r>
            <a:r>
              <a:rPr lang="ru-RU" sz="1600" dirty="0"/>
              <a:t> Х 20 мин. </a:t>
            </a:r>
          </a:p>
          <a:p>
            <a:r>
              <a:rPr lang="ru-RU" sz="1600" b="1" dirty="0"/>
              <a:t>Организация упражнения</a:t>
            </a:r>
            <a:r>
              <a:rPr lang="en-US" sz="1600" b="1" dirty="0"/>
              <a:t>:</a:t>
            </a:r>
            <a:endParaRPr lang="ru-RU" sz="1600" b="1" dirty="0"/>
          </a:p>
          <a:p>
            <a:r>
              <a:rPr lang="ru-RU" sz="1600" dirty="0"/>
              <a:t>Занимающиеся разбиты на 2 команды по 6 игроков и 2 вратаря. Поле 60х40 метров.</a:t>
            </a:r>
          </a:p>
          <a:p>
            <a:r>
              <a:rPr lang="ru-RU" sz="1600" b="1" dirty="0"/>
              <a:t>Описание упражнения</a:t>
            </a:r>
            <a:r>
              <a:rPr lang="fr-FR" sz="1600" b="1" dirty="0"/>
              <a:t>:</a:t>
            </a:r>
            <a:endParaRPr lang="ru-RU" sz="1600" b="1" dirty="0"/>
          </a:p>
          <a:p>
            <a:r>
              <a:rPr lang="ru-RU" sz="1600" dirty="0"/>
              <a:t>Игра в футбол команда на команду. Схема игры 2-2-3+вр. </a:t>
            </a:r>
          </a:p>
          <a:p>
            <a:r>
              <a:rPr lang="ru-RU" sz="1600" dirty="0"/>
              <a:t>Атака</a:t>
            </a:r>
            <a:r>
              <a:rPr lang="en-US" sz="1600" dirty="0"/>
              <a:t>:</a:t>
            </a:r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/>
              <a:t> расположения в своих позициях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 схема при атаке 2-2-3+вр.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 найти свободный коридор в середине («принцип лифта»)</a:t>
            </a:r>
            <a:endParaRPr lang="en-US" sz="1600" dirty="0"/>
          </a:p>
          <a:p>
            <a:r>
              <a:rPr lang="ru-RU" sz="1600" dirty="0"/>
              <a:t>Оборона</a:t>
            </a:r>
            <a:r>
              <a:rPr lang="en-US" sz="1600" dirty="0"/>
              <a:t>:</a:t>
            </a:r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/>
              <a:t> расположения в центральном коридоре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 схема при обороне 3-1-3+вр.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 ближний игрок начинает давления на игрока с мячом </a:t>
            </a:r>
          </a:p>
          <a:p>
            <a:endParaRPr lang="en-US" sz="1600" dirty="0"/>
          </a:p>
          <a:p>
            <a:endParaRPr lang="ru-RU" sz="1200" b="1" dirty="0"/>
          </a:p>
          <a:p>
            <a:endParaRPr lang="ru-RU" dirty="0"/>
          </a:p>
          <a:p>
            <a:endParaRPr lang="ru-RU" sz="1600" dirty="0"/>
          </a:p>
          <a:p>
            <a:endParaRPr lang="ru-RU" sz="9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Основная часть  </a:t>
            </a:r>
          </a:p>
        </p:txBody>
      </p:sp>
      <p:pic>
        <p:nvPicPr>
          <p:cNvPr id="9" name="Рисунок 8" descr="СШОР - 1 Московского райо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587" y="209006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739" y="1285994"/>
            <a:ext cx="5665503" cy="488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Палыч\Downloads\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774" y="204717"/>
            <a:ext cx="996286" cy="777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54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3E3754-7CE8-4703-8562-3001CC235912}"/>
              </a:ext>
            </a:extLst>
          </p:cNvPr>
          <p:cNvSpPr/>
          <p:nvPr/>
        </p:nvSpPr>
        <p:spPr>
          <a:xfrm>
            <a:off x="238539" y="1249251"/>
            <a:ext cx="5672863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Рисунок/схема упражнения</a:t>
            </a:r>
            <a:endParaRPr lang="fr-FR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384BCD-E55C-4A52-B152-2A60C5321500}"/>
              </a:ext>
            </a:extLst>
          </p:cNvPr>
          <p:cNvSpPr/>
          <p:nvPr/>
        </p:nvSpPr>
        <p:spPr>
          <a:xfrm>
            <a:off x="6221927" y="1249251"/>
            <a:ext cx="5742546" cy="4893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/>
              <a:t>Построение команды.</a:t>
            </a:r>
          </a:p>
          <a:p>
            <a:r>
              <a:rPr lang="ru-RU" b="1" dirty="0"/>
              <a:t>Дозировка</a:t>
            </a:r>
            <a:r>
              <a:rPr lang="en-US" b="1" dirty="0"/>
              <a:t>:</a:t>
            </a:r>
            <a:r>
              <a:rPr lang="ru-RU" b="1" dirty="0"/>
              <a:t> </a:t>
            </a:r>
            <a:r>
              <a:rPr lang="ru-RU" dirty="0"/>
              <a:t>5 мин.</a:t>
            </a:r>
            <a:endParaRPr lang="ru-RU" b="1" dirty="0"/>
          </a:p>
          <a:p>
            <a:r>
              <a:rPr lang="ru-RU" b="1" dirty="0"/>
              <a:t>Организация упражнения</a:t>
            </a:r>
            <a:r>
              <a:rPr lang="en-US" b="1" dirty="0"/>
              <a:t>:</a:t>
            </a:r>
            <a:endParaRPr lang="ru-RU" b="1" dirty="0"/>
          </a:p>
          <a:p>
            <a:r>
              <a:rPr lang="ru-RU" dirty="0"/>
              <a:t>Построение в одну шеренгу.</a:t>
            </a:r>
          </a:p>
          <a:p>
            <a:r>
              <a:rPr lang="ru-RU" b="1" dirty="0"/>
              <a:t>Описание упражнения</a:t>
            </a:r>
            <a:r>
              <a:rPr lang="fr-FR" b="1" dirty="0"/>
              <a:t>:</a:t>
            </a:r>
            <a:endParaRPr lang="ru-RU" b="1" dirty="0"/>
          </a:p>
          <a:p>
            <a:r>
              <a:rPr lang="ru-RU" dirty="0"/>
              <a:t>1. Подведение итогов занятия</a:t>
            </a:r>
          </a:p>
          <a:p>
            <a:r>
              <a:rPr lang="ru-RU" dirty="0"/>
              <a:t>2. Сбор инвентаря</a:t>
            </a:r>
          </a:p>
          <a:p>
            <a:r>
              <a:rPr lang="ru-RU" dirty="0"/>
              <a:t>3. Состояние занимающихся</a:t>
            </a:r>
          </a:p>
          <a:p>
            <a:r>
              <a:rPr lang="ru-RU" dirty="0"/>
              <a:t>4. Сложность занятия</a:t>
            </a:r>
            <a:endParaRPr lang="fr-FR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C937DC-B03B-49AA-B6C3-48E21B09DB62}"/>
              </a:ext>
            </a:extLst>
          </p:cNvPr>
          <p:cNvSpPr txBox="1">
            <a:spLocks/>
          </p:cNvSpPr>
          <p:nvPr/>
        </p:nvSpPr>
        <p:spPr>
          <a:xfrm>
            <a:off x="1255233" y="300423"/>
            <a:ext cx="10383520" cy="383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+mn-lt"/>
              </a:rPr>
              <a:t>Заключительная часть  </a:t>
            </a:r>
          </a:p>
        </p:txBody>
      </p:sp>
      <p:pic>
        <p:nvPicPr>
          <p:cNvPr id="8" name="Рисунок 7" descr="СШОР - 1 Московского райо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587" y="209006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4" y="1254034"/>
            <a:ext cx="5669279" cy="48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Палыч\Downloads\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774" y="204717"/>
            <a:ext cx="996286" cy="777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4091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13758</TotalTime>
  <Words>541</Words>
  <Application>Microsoft Office PowerPoint</Application>
  <PresentationFormat>Широкоэкранный</PresentationFormat>
  <Paragraphs>195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Roboto</vt:lpstr>
      <vt:lpstr>Times New Roman</vt:lpstr>
      <vt:lpstr>Wingdings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Пехтин Александр Евгеньевич</dc:creator>
  <cp:lastModifiedBy>Admin</cp:lastModifiedBy>
  <cp:revision>403</cp:revision>
  <cp:lastPrinted>2019-12-09T09:42:01Z</cp:lastPrinted>
  <dcterms:created xsi:type="dcterms:W3CDTF">2019-12-09T09:07:11Z</dcterms:created>
  <dcterms:modified xsi:type="dcterms:W3CDTF">2024-02-16T09:33:15Z</dcterms:modified>
</cp:coreProperties>
</file>